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4"/>
  </p:notesMasterIdLst>
  <p:sldIdLst>
    <p:sldId id="257" r:id="rId2"/>
    <p:sldId id="259" r:id="rId3"/>
    <p:sldId id="256"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66F6D-17A2-4A45-A872-BD5BC53420A6}" type="datetimeFigureOut">
              <a:rPr lang="en-US" smtClean="0"/>
              <a:t>2/25/2015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F7699-D8DA-4B25-9849-DE68C3E8EF84}" type="slidenum">
              <a:rPr lang="en-US" smtClean="0"/>
              <a:t>‹#›</a:t>
            </a:fld>
            <a:endParaRPr lang="en-US"/>
          </a:p>
        </p:txBody>
      </p:sp>
    </p:spTree>
    <p:extLst>
      <p:ext uri="{BB962C8B-B14F-4D97-AF65-F5344CB8AC3E}">
        <p14:creationId xmlns:p14="http://schemas.microsoft.com/office/powerpoint/2010/main" val="123445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185621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F1D00C16-1F09-428D-9595-16256E91BAB0}"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175341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1466395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05177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56217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13344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289864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3561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121098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195487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00C16-1F09-428D-9595-16256E91BAB0}"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808084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D00C16-1F09-428D-9595-16256E91BAB0}"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08415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D00C16-1F09-428D-9595-16256E91BAB0}" type="datetimeFigureOut">
              <a:rPr lang="en-US" smtClean="0"/>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907171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D00C16-1F09-428D-9595-16256E91BAB0}"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813480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D00C16-1F09-428D-9595-16256E91BAB0}" type="datetimeFigureOut">
              <a:rPr lang="en-US" smtClean="0"/>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64036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00C16-1F09-428D-9595-16256E91BAB0}"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212694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00C16-1F09-428D-9595-16256E91BAB0}" type="datetimeFigureOut">
              <a:rPr lang="en-US" smtClean="0"/>
              <a:t>2/25/2015</a:t>
            </a:fld>
            <a:endParaRPr lang="en-US"/>
          </a:p>
        </p:txBody>
      </p:sp>
      <p:sp>
        <p:nvSpPr>
          <p:cNvPr id="6" name="Footer Placeholder 5"/>
          <p:cNvSpPr>
            <a:spLocks noGrp="1"/>
          </p:cNvSpPr>
          <p:nvPr>
            <p:ph type="ftr" sz="quarter" idx="11"/>
          </p:nvPr>
        </p:nvSpPr>
        <p:spPr>
          <a:xfrm>
            <a:off x="533400" y="6172200"/>
            <a:ext cx="5811724" cy="365125"/>
          </a:xfrm>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BD967DF3-E71D-4EFE-B657-5BDA79BCBAC5}" type="slidenum">
              <a:rPr lang="en-US" smtClean="0"/>
              <a:t>‹#›</a:t>
            </a:fld>
            <a:endParaRPr lang="en-US"/>
          </a:p>
        </p:txBody>
      </p:sp>
    </p:spTree>
    <p:extLst>
      <p:ext uri="{BB962C8B-B14F-4D97-AF65-F5344CB8AC3E}">
        <p14:creationId xmlns:p14="http://schemas.microsoft.com/office/powerpoint/2010/main" val="78609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D00C16-1F09-428D-9595-16256E91BAB0}" type="datetimeFigureOut">
              <a:rPr lang="en-US" smtClean="0"/>
              <a:t>2/25/2015</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D967DF3-E71D-4EFE-B657-5BDA79BCBAC5}" type="slidenum">
              <a:rPr lang="en-US" smtClean="0"/>
              <a:t>‹#›</a:t>
            </a:fld>
            <a:endParaRPr lang="en-US"/>
          </a:p>
        </p:txBody>
      </p:sp>
    </p:spTree>
    <p:extLst>
      <p:ext uri="{BB962C8B-B14F-4D97-AF65-F5344CB8AC3E}">
        <p14:creationId xmlns:p14="http://schemas.microsoft.com/office/powerpoint/2010/main" val="760334909"/>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 dirty="0">
                <a:latin typeface="Kristen ITC" panose="03050502040202030202" pitchFamily="66" charset="0"/>
                <a:ea typeface="Gulim" panose="020B0600000101010101" pitchFamily="34" charset="-127"/>
                <a:cs typeface="MV Boli" panose="02000500030200090000" pitchFamily="2" charset="0"/>
                <a:sym typeface="Coming Soon"/>
              </a:rPr>
              <a:t>Rockin’ round the Clock</a:t>
            </a:r>
            <a:endParaRPr lang="en-US" dirty="0"/>
          </a:p>
        </p:txBody>
      </p:sp>
      <p:sp>
        <p:nvSpPr>
          <p:cNvPr id="3" name="Subtitle 2"/>
          <p:cNvSpPr>
            <a:spLocks noGrp="1"/>
          </p:cNvSpPr>
          <p:nvPr>
            <p:ph type="subTitle" idx="1"/>
          </p:nvPr>
        </p:nvSpPr>
        <p:spPr/>
        <p:txBody>
          <a:bodyPr/>
          <a:lstStyle/>
          <a:p>
            <a:pPr algn="ctr">
              <a:spcBef>
                <a:spcPts val="0"/>
              </a:spcBef>
            </a:pPr>
            <a:r>
              <a:rPr lang="en" dirty="0">
                <a:latin typeface="Kristen ITC" panose="03050502040202030202" pitchFamily="66" charset="0"/>
                <a:ea typeface="Coming Soon"/>
                <a:cs typeface="Coming Soon"/>
                <a:sym typeface="Coming Soon"/>
              </a:rPr>
              <a:t>By Marissa Segreto, Sara Popow,</a:t>
            </a:r>
          </a:p>
          <a:p>
            <a:pPr algn="ctr">
              <a:spcBef>
                <a:spcPts val="0"/>
              </a:spcBef>
            </a:pPr>
            <a:r>
              <a:rPr lang="en" dirty="0">
                <a:latin typeface="Kristen ITC" panose="03050502040202030202" pitchFamily="66" charset="0"/>
                <a:ea typeface="Coming Soon"/>
                <a:cs typeface="Coming Soon"/>
                <a:sym typeface="Coming Soon"/>
              </a:rPr>
              <a:t>Merilee Robinson</a:t>
            </a:r>
          </a:p>
          <a:p>
            <a:endParaRPr lang="en-US" dirty="0"/>
          </a:p>
        </p:txBody>
      </p:sp>
    </p:spTree>
    <p:extLst>
      <p:ext uri="{BB962C8B-B14F-4D97-AF65-F5344CB8AC3E}">
        <p14:creationId xmlns:p14="http://schemas.microsoft.com/office/powerpoint/2010/main" val="4014926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2"/>
          <p:cNvSpPr txBox="1">
            <a:spLocks/>
          </p:cNvSpPr>
          <p:nvPr/>
        </p:nvSpPr>
        <p:spPr>
          <a:xfrm>
            <a:off x="228600" y="1828800"/>
            <a:ext cx="8408700" cy="1244999"/>
          </a:xfrm>
          <a:prstGeom prst="rect">
            <a:avLst/>
          </a:prstGeom>
        </p:spPr>
        <p:txBody>
          <a:bodyPr vert="horz"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buFont typeface="Wingdings 3" panose="05040102010807070707" pitchFamily="18" charset="2"/>
              <a:buNone/>
            </a:pPr>
            <a:r>
              <a:rPr lang="en" smtClean="0">
                <a:latin typeface="Kristen ITC" panose="03050502040202030202" pitchFamily="66" charset="0"/>
                <a:ea typeface="Coming Soon"/>
                <a:cs typeface="Coming Soon"/>
                <a:sym typeface="Coming Soon"/>
              </a:rPr>
              <a:t>* 12 to 3 am, 3 to 6 am, 6 to 9 am, 9 to 12 am represent 90 degree angles.</a:t>
            </a:r>
            <a:endParaRPr lang="en" dirty="0">
              <a:latin typeface="Kristen ITC" panose="03050502040202030202" pitchFamily="66" charset="0"/>
              <a:ea typeface="Coming Soon"/>
              <a:cs typeface="Coming Soon"/>
              <a:sym typeface="Coming Soon"/>
            </a:endParaRPr>
          </a:p>
        </p:txBody>
      </p:sp>
      <p:sp>
        <p:nvSpPr>
          <p:cNvPr id="5" name="Shape 101"/>
          <p:cNvSpPr txBox="1">
            <a:spLocks noGrp="1"/>
          </p:cNvSpPr>
          <p:nvPr>
            <p:ph type="title"/>
          </p:nvPr>
        </p:nvSpPr>
        <p:spPr>
          <a:xfrm>
            <a:off x="407800" y="1016228"/>
            <a:ext cx="8229600" cy="994200"/>
          </a:xfrm>
          <a:prstGeom prst="rect">
            <a:avLst/>
          </a:prstGeom>
        </p:spPr>
        <p:txBody>
          <a:bodyPr lIns="91425" tIns="91425" rIns="91425" bIns="91425" anchor="b" anchorCtr="0">
            <a:noAutofit/>
          </a:bodyPr>
          <a:lstStyle/>
          <a:p>
            <a:pPr lvl="0" algn="ctr" rtl="0">
              <a:spcBef>
                <a:spcPts val="0"/>
              </a:spcBef>
              <a:buNone/>
            </a:pPr>
            <a:r>
              <a:rPr lang="en" sz="4800" dirty="0">
                <a:latin typeface="Kristen ITC" panose="03050502040202030202" pitchFamily="66" charset="0"/>
                <a:ea typeface="Coming Soon"/>
                <a:cs typeface="Coming Soon"/>
                <a:sym typeface="Coming Soon"/>
              </a:rPr>
              <a:t>Hint Three- hour hand</a:t>
            </a:r>
          </a:p>
        </p:txBody>
      </p:sp>
      <p:sp>
        <p:nvSpPr>
          <p:cNvPr id="6" name="Shape 103"/>
          <p:cNvSpPr txBox="1"/>
          <p:nvPr/>
        </p:nvSpPr>
        <p:spPr>
          <a:xfrm>
            <a:off x="228600" y="3149350"/>
            <a:ext cx="8479800" cy="2515799"/>
          </a:xfrm>
          <a:prstGeom prst="rect">
            <a:avLst/>
          </a:prstGeom>
          <a:noFill/>
          <a:ln>
            <a:noFill/>
          </a:ln>
        </p:spPr>
        <p:txBody>
          <a:bodyPr lIns="91425" tIns="91425" rIns="91425" bIns="91425" anchor="t" anchorCtr="0">
            <a:noAutofit/>
          </a:bodyPr>
          <a:lstStyle/>
          <a:p>
            <a:pPr lvl="0" algn="l" rtl="0">
              <a:spcBef>
                <a:spcPts val="0"/>
              </a:spcBef>
              <a:buNone/>
            </a:pPr>
            <a:r>
              <a:rPr lang="en" sz="1800" dirty="0">
                <a:latin typeface="Kristen ITC" panose="03050502040202030202" pitchFamily="66" charset="0"/>
                <a:ea typeface="Coming Soon"/>
                <a:cs typeface="Coming Soon"/>
                <a:sym typeface="Coming Soon"/>
              </a:rPr>
              <a:t>Since,  16/60 multiplied by 1/12 multiplied by 360 degrees = 8 degrees</a:t>
            </a:r>
          </a:p>
          <a:p>
            <a:pPr algn="l" rtl="0">
              <a:spcBef>
                <a:spcPts val="0"/>
              </a:spcBef>
              <a:buNone/>
            </a:pPr>
            <a:r>
              <a:rPr lang="en" sz="1800" dirty="0">
                <a:latin typeface="Kristen ITC" panose="03050502040202030202" pitchFamily="66" charset="0"/>
                <a:ea typeface="Coming Soon"/>
                <a:cs typeface="Coming Soon"/>
                <a:sym typeface="Coming Soon"/>
              </a:rPr>
              <a:t>Therefore, our hour hand is 8 degrees past 8 o’clock..</a:t>
            </a:r>
          </a:p>
          <a:p>
            <a:pPr algn="l" rtl="0">
              <a:spcBef>
                <a:spcPts val="0"/>
              </a:spcBef>
              <a:buNone/>
            </a:pPr>
            <a:endParaRPr sz="1800" dirty="0">
              <a:latin typeface="Kristen ITC" panose="03050502040202030202" pitchFamily="66" charset="0"/>
              <a:ea typeface="Coming Soon"/>
              <a:cs typeface="Coming Soon"/>
              <a:sym typeface="Coming Soon"/>
            </a:endParaRPr>
          </a:p>
          <a:p>
            <a:pPr algn="l" rtl="0">
              <a:spcBef>
                <a:spcPts val="0"/>
              </a:spcBef>
              <a:buNone/>
            </a:pPr>
            <a:r>
              <a:rPr lang="en" sz="1800" dirty="0">
                <a:latin typeface="Kristen ITC" panose="03050502040202030202" pitchFamily="66" charset="0"/>
                <a:ea typeface="Coming Soon"/>
                <a:cs typeface="Coming Soon"/>
                <a:sym typeface="Coming Soon"/>
              </a:rPr>
              <a:t>6 o’clock to 9 o’clock forms a right angle. 6 to 7, 7 to 8, and 8 to 9 would be an equal 30 degrees. </a:t>
            </a:r>
          </a:p>
          <a:p>
            <a:pPr algn="l" rtl="0">
              <a:spcBef>
                <a:spcPts val="0"/>
              </a:spcBef>
              <a:buNone/>
            </a:pPr>
            <a:endParaRPr sz="1800" dirty="0">
              <a:latin typeface="Kristen ITC" panose="03050502040202030202" pitchFamily="66" charset="0"/>
              <a:ea typeface="Coming Soon"/>
              <a:cs typeface="Coming Soon"/>
              <a:sym typeface="Coming Soon"/>
            </a:endParaRPr>
          </a:p>
          <a:p>
            <a:pPr algn="l" rtl="0">
              <a:spcBef>
                <a:spcPts val="0"/>
              </a:spcBef>
              <a:buNone/>
            </a:pPr>
            <a:r>
              <a:rPr lang="en" sz="1800" dirty="0">
                <a:latin typeface="Kristen ITC" panose="03050502040202030202" pitchFamily="66" charset="0"/>
                <a:ea typeface="Coming Soon"/>
                <a:cs typeface="Coming Soon"/>
                <a:sym typeface="Coming Soon"/>
              </a:rPr>
              <a:t>If before the hour hand to 8 o’clock is 8 degrees, then after the hour hand to 9 o’clock is </a:t>
            </a:r>
            <a:r>
              <a:rPr lang="en" sz="1800" b="1" dirty="0">
                <a:latin typeface="Kristen ITC" panose="03050502040202030202" pitchFamily="66" charset="0"/>
                <a:ea typeface="Coming Soon"/>
                <a:cs typeface="Coming Soon"/>
                <a:sym typeface="Coming Soon"/>
              </a:rPr>
              <a:t>22 degrees</a:t>
            </a:r>
            <a:r>
              <a:rPr lang="en" sz="1800" dirty="0">
                <a:latin typeface="Kristen ITC" panose="03050502040202030202" pitchFamily="66" charset="0"/>
                <a:ea typeface="Coming Soon"/>
                <a:cs typeface="Coming Soon"/>
                <a:sym typeface="Coming Soon"/>
              </a:rPr>
              <a:t>.</a:t>
            </a:r>
          </a:p>
          <a:p>
            <a:pPr algn="l" rtl="0">
              <a:spcBef>
                <a:spcPts val="0"/>
              </a:spcBef>
              <a:buNone/>
            </a:pPr>
            <a:endParaRPr sz="1600" dirty="0">
              <a:latin typeface="Coming Soon"/>
              <a:ea typeface="Coming Soon"/>
              <a:cs typeface="Coming Soon"/>
              <a:sym typeface="Coming Soon"/>
            </a:endParaRPr>
          </a:p>
          <a:p>
            <a:pPr lvl="0" algn="l" rtl="0">
              <a:spcBef>
                <a:spcPts val="0"/>
              </a:spcBef>
              <a:buNone/>
            </a:pPr>
            <a:endParaRPr sz="1600" dirty="0">
              <a:latin typeface="Coming Soon"/>
              <a:ea typeface="Coming Soon"/>
              <a:cs typeface="Coming Soon"/>
              <a:sym typeface="Coming Soon"/>
            </a:endParaRPr>
          </a:p>
        </p:txBody>
      </p:sp>
    </p:spTree>
    <p:extLst>
      <p:ext uri="{BB962C8B-B14F-4D97-AF65-F5344CB8AC3E}">
        <p14:creationId xmlns:p14="http://schemas.microsoft.com/office/powerpoint/2010/main" val="112303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55"/>
          <p:cNvPicPr preferRelativeResize="0"/>
          <p:nvPr/>
        </p:nvPicPr>
        <p:blipFill>
          <a:blip r:embed="rId2">
            <a:alphaModFix/>
          </a:blip>
          <a:stretch>
            <a:fillRect/>
          </a:stretch>
        </p:blipFill>
        <p:spPr>
          <a:xfrm>
            <a:off x="1066800" y="0"/>
            <a:ext cx="6934200" cy="6858000"/>
          </a:xfrm>
          <a:prstGeom prst="rect">
            <a:avLst/>
          </a:prstGeom>
          <a:noFill/>
          <a:ln>
            <a:noFill/>
          </a:ln>
        </p:spPr>
      </p:pic>
    </p:spTree>
    <p:extLst>
      <p:ext uri="{BB962C8B-B14F-4D97-AF65-F5344CB8AC3E}">
        <p14:creationId xmlns:p14="http://schemas.microsoft.com/office/powerpoint/2010/main" val="1900318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4"/>
          <p:cNvSpPr txBox="1">
            <a:spLocks/>
          </p:cNvSpPr>
          <p:nvPr/>
        </p:nvSpPr>
        <p:spPr>
          <a:xfrm>
            <a:off x="310100" y="1200150"/>
            <a:ext cx="8376600" cy="3725699"/>
          </a:xfrm>
          <a:prstGeom prst="rect">
            <a:avLst/>
          </a:prstGeom>
        </p:spPr>
        <p:txBody>
          <a:bodyPr vert="horz"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spcBef>
                <a:spcPts val="0"/>
              </a:spcBef>
              <a:buFont typeface="Wingdings 3" panose="05040102010807070707" pitchFamily="18" charset="2"/>
              <a:buNone/>
            </a:pPr>
            <a:r>
              <a:rPr lang="en-US" smtClean="0">
                <a:latin typeface="Kristen ITC" panose="03050502040202030202" pitchFamily="66" charset="0"/>
                <a:ea typeface="Coming Soon"/>
                <a:cs typeface="Coming Soon"/>
                <a:sym typeface="Coming Soon"/>
              </a:rPr>
              <a:t>If we take the whole unit circle of 360 degrees and subtract the portions above each the minute and hour hand towards 12 o’clock, we can find the smaller angle between the hands at 8:16 am.</a:t>
            </a:r>
          </a:p>
          <a:p>
            <a:pPr>
              <a:spcBef>
                <a:spcPts val="0"/>
              </a:spcBef>
              <a:buFont typeface="Wingdings 3" panose="05040102010807070707" pitchFamily="18" charset="2"/>
              <a:buNone/>
            </a:pPr>
            <a:endParaRPr lang="en-US" smtClean="0">
              <a:latin typeface="Kristen ITC" panose="03050502040202030202" pitchFamily="66" charset="0"/>
              <a:ea typeface="Coming Soon"/>
              <a:cs typeface="Coming Soon"/>
              <a:sym typeface="Coming Soon"/>
            </a:endParaRPr>
          </a:p>
          <a:p>
            <a:pPr algn="ctr">
              <a:spcBef>
                <a:spcPts val="0"/>
              </a:spcBef>
              <a:buFont typeface="Wingdings 3" panose="05040102010807070707" pitchFamily="18" charset="2"/>
              <a:buNone/>
            </a:pPr>
            <a:r>
              <a:rPr lang="en-US" sz="3600" b="1" smtClean="0">
                <a:latin typeface="Kristen ITC" panose="03050502040202030202" pitchFamily="66" charset="0"/>
                <a:ea typeface="Coming Soon"/>
                <a:cs typeface="Coming Soon"/>
                <a:sym typeface="Coming Soon"/>
              </a:rPr>
              <a:t>360 - 112 - 96 = 152 degrees</a:t>
            </a:r>
            <a:endParaRPr lang="en-US" sz="3600" b="1" dirty="0">
              <a:latin typeface="Kristen ITC" panose="03050502040202030202" pitchFamily="66" charset="0"/>
              <a:ea typeface="Coming Soon"/>
              <a:cs typeface="Coming Soon"/>
              <a:sym typeface="Coming Soon"/>
            </a:endParaRPr>
          </a:p>
        </p:txBody>
      </p:sp>
      <p:sp>
        <p:nvSpPr>
          <p:cNvPr id="5" name="Shape 113"/>
          <p:cNvSpPr txBox="1">
            <a:spLocks noGrp="1"/>
          </p:cNvSpPr>
          <p:nvPr>
            <p:ph type="title"/>
          </p:nvPr>
        </p:nvSpPr>
        <p:spPr>
          <a:xfrm>
            <a:off x="457100" y="536179"/>
            <a:ext cx="8229600" cy="857400"/>
          </a:xfrm>
          <a:prstGeom prst="rect">
            <a:avLst/>
          </a:prstGeom>
        </p:spPr>
        <p:txBody>
          <a:bodyPr lIns="91425" tIns="91425" rIns="91425" bIns="91425" anchor="b" anchorCtr="0">
            <a:noAutofit/>
          </a:bodyPr>
          <a:lstStyle/>
          <a:p>
            <a:pPr>
              <a:spcBef>
                <a:spcPts val="0"/>
              </a:spcBef>
              <a:buNone/>
            </a:pPr>
            <a:r>
              <a:rPr lang="en" sz="7200" dirty="0">
                <a:latin typeface="Kristen ITC" panose="03050502040202030202" pitchFamily="66" charset="0"/>
                <a:ea typeface="Coming Soon"/>
                <a:cs typeface="Coming Soon"/>
                <a:sym typeface="Coming Soon"/>
              </a:rPr>
              <a:t>Solution</a:t>
            </a:r>
          </a:p>
        </p:txBody>
      </p:sp>
    </p:spTree>
    <p:extLst>
      <p:ext uri="{BB962C8B-B14F-4D97-AF65-F5344CB8AC3E}">
        <p14:creationId xmlns:p14="http://schemas.microsoft.com/office/powerpoint/2010/main" val="299269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80">
                                          <p:stCondLst>
                                            <p:cond delay="0"/>
                                          </p:stCondLst>
                                        </p:cTn>
                                        <p:tgtEl>
                                          <p:spTgt spid="4">
                                            <p:txEl>
                                              <p:pRg st="2" end="2"/>
                                            </p:txEl>
                                          </p:spTgt>
                                        </p:tgtEl>
                                      </p:cBhvr>
                                    </p:animEffect>
                                    <p:anim calcmode="lin" valueType="num">
                                      <p:cBhvr>
                                        <p:cTn id="25"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xEl>
                                              <p:pRg st="2" end="2"/>
                                            </p:txEl>
                                          </p:spTgt>
                                        </p:tgtEl>
                                      </p:cBhvr>
                                      <p:to x="100000" y="60000"/>
                                    </p:animScale>
                                    <p:animScale>
                                      <p:cBhvr>
                                        <p:cTn id="31" dur="166" decel="50000">
                                          <p:stCondLst>
                                            <p:cond delay="676"/>
                                          </p:stCondLst>
                                        </p:cTn>
                                        <p:tgtEl>
                                          <p:spTgt spid="4">
                                            <p:txEl>
                                              <p:pRg st="2" end="2"/>
                                            </p:txEl>
                                          </p:spTgt>
                                        </p:tgtEl>
                                      </p:cBhvr>
                                      <p:to x="100000" y="100000"/>
                                    </p:animScale>
                                    <p:animScale>
                                      <p:cBhvr>
                                        <p:cTn id="32" dur="26">
                                          <p:stCondLst>
                                            <p:cond delay="1312"/>
                                          </p:stCondLst>
                                        </p:cTn>
                                        <p:tgtEl>
                                          <p:spTgt spid="4">
                                            <p:txEl>
                                              <p:pRg st="2" end="2"/>
                                            </p:txEl>
                                          </p:spTgt>
                                        </p:tgtEl>
                                      </p:cBhvr>
                                      <p:to x="100000" y="80000"/>
                                    </p:animScale>
                                    <p:animScale>
                                      <p:cBhvr>
                                        <p:cTn id="33" dur="166" decel="50000">
                                          <p:stCondLst>
                                            <p:cond delay="1338"/>
                                          </p:stCondLst>
                                        </p:cTn>
                                        <p:tgtEl>
                                          <p:spTgt spid="4">
                                            <p:txEl>
                                              <p:pRg st="2" end="2"/>
                                            </p:txEl>
                                          </p:spTgt>
                                        </p:tgtEl>
                                      </p:cBhvr>
                                      <p:to x="100000" y="100000"/>
                                    </p:animScale>
                                    <p:animScale>
                                      <p:cBhvr>
                                        <p:cTn id="34" dur="26">
                                          <p:stCondLst>
                                            <p:cond delay="1642"/>
                                          </p:stCondLst>
                                        </p:cTn>
                                        <p:tgtEl>
                                          <p:spTgt spid="4">
                                            <p:txEl>
                                              <p:pRg st="2" end="2"/>
                                            </p:txEl>
                                          </p:spTgt>
                                        </p:tgtEl>
                                      </p:cBhvr>
                                      <p:to x="100000" y="90000"/>
                                    </p:animScale>
                                    <p:animScale>
                                      <p:cBhvr>
                                        <p:cTn id="35" dur="166" decel="50000">
                                          <p:stCondLst>
                                            <p:cond delay="1668"/>
                                          </p:stCondLst>
                                        </p:cTn>
                                        <p:tgtEl>
                                          <p:spTgt spid="4">
                                            <p:txEl>
                                              <p:pRg st="2" end="2"/>
                                            </p:txEl>
                                          </p:spTgt>
                                        </p:tgtEl>
                                      </p:cBhvr>
                                      <p:to x="100000" y="100000"/>
                                    </p:animScale>
                                    <p:animScale>
                                      <p:cBhvr>
                                        <p:cTn id="36" dur="26">
                                          <p:stCondLst>
                                            <p:cond delay="1808"/>
                                          </p:stCondLst>
                                        </p:cTn>
                                        <p:tgtEl>
                                          <p:spTgt spid="4">
                                            <p:txEl>
                                              <p:pRg st="2" end="2"/>
                                            </p:txEl>
                                          </p:spTgt>
                                        </p:tgtEl>
                                      </p:cBhvr>
                                      <p:to x="100000" y="95000"/>
                                    </p:animScale>
                                    <p:animScale>
                                      <p:cBhvr>
                                        <p:cTn id="37"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275" y="3048000"/>
            <a:ext cx="8843325" cy="4483976"/>
          </a:xfrm>
        </p:spPr>
        <p:txBody>
          <a:bodyPr/>
          <a:lstStyle/>
          <a:p>
            <a:pPr marL="0" indent="0">
              <a:buNone/>
            </a:pPr>
            <a:r>
              <a:rPr lang="en" sz="4000" dirty="0">
                <a:solidFill>
                  <a:schemeClr val="bg1">
                    <a:lumMod val="95000"/>
                    <a:lumOff val="5000"/>
                  </a:schemeClr>
                </a:solidFill>
                <a:latin typeface="Kristen ITC" panose="03050502040202030202" pitchFamily="66" charset="0"/>
                <a:ea typeface="Coming Soon"/>
                <a:cs typeface="Coming Soon"/>
                <a:sym typeface="Coming Soon"/>
              </a:rPr>
              <a:t>Find the measure of the smaller angle between the hands of a clock at 8:16 am. (Note: in degrees not radians)</a:t>
            </a:r>
          </a:p>
          <a:p>
            <a:endParaRPr lang="en-US" dirty="0"/>
          </a:p>
        </p:txBody>
      </p:sp>
      <p:pic>
        <p:nvPicPr>
          <p:cNvPr id="4" name="Shape 55"/>
          <p:cNvPicPr preferRelativeResize="0"/>
          <p:nvPr/>
        </p:nvPicPr>
        <p:blipFill>
          <a:blip r:embed="rId2">
            <a:alphaModFix/>
          </a:blip>
          <a:stretch>
            <a:fillRect/>
          </a:stretch>
        </p:blipFill>
        <p:spPr>
          <a:xfrm>
            <a:off x="2209800" y="21336"/>
            <a:ext cx="3733800" cy="3867912"/>
          </a:xfrm>
          <a:prstGeom prst="rect">
            <a:avLst/>
          </a:prstGeom>
          <a:noFill/>
          <a:ln>
            <a:noFill/>
          </a:ln>
        </p:spPr>
      </p:pic>
    </p:spTree>
    <p:extLst>
      <p:ext uri="{BB962C8B-B14F-4D97-AF65-F5344CB8AC3E}">
        <p14:creationId xmlns:p14="http://schemas.microsoft.com/office/powerpoint/2010/main" val="3997395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Freeform 6"/>
          <p:cNvSpPr>
            <a:spLocks/>
          </p:cNvSpPr>
          <p:nvPr/>
        </p:nvSpPr>
        <p:spPr bwMode="auto">
          <a:xfrm>
            <a:off x="2345813" y="279111"/>
            <a:ext cx="658882" cy="790659"/>
          </a:xfrm>
          <a:custGeom>
            <a:avLst/>
            <a:gdLst/>
            <a:ahLst/>
            <a:cxnLst>
              <a:cxn ang="0">
                <a:pos x="190" y="0"/>
              </a:cxn>
              <a:cxn ang="0">
                <a:pos x="0" y="0"/>
              </a:cxn>
              <a:cxn ang="0">
                <a:pos x="0" y="76"/>
              </a:cxn>
              <a:cxn ang="0">
                <a:pos x="64" y="76"/>
              </a:cxn>
              <a:cxn ang="0">
                <a:pos x="64" y="228"/>
              </a:cxn>
              <a:cxn ang="0">
                <a:pos x="126" y="228"/>
              </a:cxn>
              <a:cxn ang="0">
                <a:pos x="126" y="76"/>
              </a:cxn>
              <a:cxn ang="0">
                <a:pos x="190" y="76"/>
              </a:cxn>
              <a:cxn ang="0">
                <a:pos x="190" y="0"/>
              </a:cxn>
            </a:cxnLst>
            <a:rect l="0" t="0" r="r" b="b"/>
            <a:pathLst>
              <a:path w="190" h="228">
                <a:moveTo>
                  <a:pt x="190" y="0"/>
                </a:moveTo>
                <a:lnTo>
                  <a:pt x="0" y="0"/>
                </a:lnTo>
                <a:lnTo>
                  <a:pt x="0" y="76"/>
                </a:lnTo>
                <a:lnTo>
                  <a:pt x="64" y="76"/>
                </a:lnTo>
                <a:lnTo>
                  <a:pt x="64" y="228"/>
                </a:lnTo>
                <a:lnTo>
                  <a:pt x="126" y="228"/>
                </a:lnTo>
                <a:lnTo>
                  <a:pt x="126" y="76"/>
                </a:lnTo>
                <a:lnTo>
                  <a:pt x="190" y="76"/>
                </a:lnTo>
                <a:lnTo>
                  <a:pt x="19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584170" y="5553641"/>
            <a:ext cx="641545" cy="967518"/>
          </a:xfrm>
          <a:custGeom>
            <a:avLst/>
            <a:gdLst/>
            <a:ahLst/>
            <a:cxnLst>
              <a:cxn ang="0">
                <a:pos x="0" y="251"/>
              </a:cxn>
              <a:cxn ang="0">
                <a:pos x="55" y="279"/>
              </a:cxn>
              <a:cxn ang="0">
                <a:pos x="185" y="28"/>
              </a:cxn>
              <a:cxn ang="0">
                <a:pos x="130" y="0"/>
              </a:cxn>
              <a:cxn ang="0">
                <a:pos x="0" y="251"/>
              </a:cxn>
            </a:cxnLst>
            <a:rect l="0" t="0" r="r" b="b"/>
            <a:pathLst>
              <a:path w="185" h="279">
                <a:moveTo>
                  <a:pt x="0" y="251"/>
                </a:moveTo>
                <a:lnTo>
                  <a:pt x="55" y="279"/>
                </a:lnTo>
                <a:lnTo>
                  <a:pt x="185" y="28"/>
                </a:lnTo>
                <a:lnTo>
                  <a:pt x="130" y="0"/>
                </a:lnTo>
                <a:lnTo>
                  <a:pt x="0" y="2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4124798" y="5553641"/>
            <a:ext cx="641545" cy="967518"/>
          </a:xfrm>
          <a:custGeom>
            <a:avLst/>
            <a:gdLst/>
            <a:ahLst/>
            <a:cxnLst>
              <a:cxn ang="0">
                <a:pos x="0" y="28"/>
              </a:cxn>
              <a:cxn ang="0">
                <a:pos x="130" y="279"/>
              </a:cxn>
              <a:cxn ang="0">
                <a:pos x="185" y="251"/>
              </a:cxn>
              <a:cxn ang="0">
                <a:pos x="54" y="0"/>
              </a:cxn>
              <a:cxn ang="0">
                <a:pos x="0" y="28"/>
              </a:cxn>
            </a:cxnLst>
            <a:rect l="0" t="0" r="r" b="b"/>
            <a:pathLst>
              <a:path w="185" h="279">
                <a:moveTo>
                  <a:pt x="0" y="28"/>
                </a:moveTo>
                <a:lnTo>
                  <a:pt x="130" y="279"/>
                </a:lnTo>
                <a:lnTo>
                  <a:pt x="185" y="251"/>
                </a:lnTo>
                <a:lnTo>
                  <a:pt x="54" y="0"/>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3549142" y="410888"/>
            <a:ext cx="1307363" cy="1095826"/>
          </a:xfrm>
          <a:custGeom>
            <a:avLst/>
            <a:gdLst/>
            <a:ahLst/>
            <a:cxnLst>
              <a:cxn ang="0">
                <a:pos x="110" y="23"/>
              </a:cxn>
              <a:cxn ang="0">
                <a:pos x="0" y="49"/>
              </a:cxn>
              <a:cxn ang="0">
                <a:pos x="58" y="85"/>
              </a:cxn>
              <a:cxn ang="0">
                <a:pos x="37" y="124"/>
              </a:cxn>
              <a:cxn ang="0">
                <a:pos x="51" y="131"/>
              </a:cxn>
              <a:cxn ang="0">
                <a:pos x="71" y="93"/>
              </a:cxn>
              <a:cxn ang="0">
                <a:pos x="136" y="133"/>
              </a:cxn>
              <a:cxn ang="0">
                <a:pos x="110" y="23"/>
              </a:cxn>
            </a:cxnLst>
            <a:rect l="0" t="0" r="r" b="b"/>
            <a:pathLst>
              <a:path w="159" h="133">
                <a:moveTo>
                  <a:pt x="110" y="23"/>
                </a:moveTo>
                <a:cubicBezTo>
                  <a:pt x="72" y="0"/>
                  <a:pt x="23" y="12"/>
                  <a:pt x="0" y="49"/>
                </a:cubicBezTo>
                <a:cubicBezTo>
                  <a:pt x="58" y="85"/>
                  <a:pt x="58" y="85"/>
                  <a:pt x="58" y="85"/>
                </a:cubicBezTo>
                <a:cubicBezTo>
                  <a:pt x="37" y="124"/>
                  <a:pt x="37" y="124"/>
                  <a:pt x="37" y="124"/>
                </a:cubicBezTo>
                <a:cubicBezTo>
                  <a:pt x="51" y="131"/>
                  <a:pt x="51" y="131"/>
                  <a:pt x="51" y="131"/>
                </a:cubicBezTo>
                <a:cubicBezTo>
                  <a:pt x="71" y="93"/>
                  <a:pt x="71" y="93"/>
                  <a:pt x="71" y="93"/>
                </a:cubicBezTo>
                <a:cubicBezTo>
                  <a:pt x="136" y="133"/>
                  <a:pt x="136" y="133"/>
                  <a:pt x="136" y="133"/>
                </a:cubicBezTo>
                <a:cubicBezTo>
                  <a:pt x="159" y="95"/>
                  <a:pt x="148" y="46"/>
                  <a:pt x="110" y="23"/>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p:nvSpPr>
        <p:spPr bwMode="auto">
          <a:xfrm>
            <a:off x="494006" y="410888"/>
            <a:ext cx="1307363" cy="1095826"/>
          </a:xfrm>
          <a:custGeom>
            <a:avLst/>
            <a:gdLst/>
            <a:ahLst/>
            <a:cxnLst>
              <a:cxn ang="0">
                <a:pos x="159" y="49"/>
              </a:cxn>
              <a:cxn ang="0">
                <a:pos x="49" y="23"/>
              </a:cxn>
              <a:cxn ang="0">
                <a:pos x="23" y="133"/>
              </a:cxn>
              <a:cxn ang="0">
                <a:pos x="84" y="95"/>
              </a:cxn>
              <a:cxn ang="0">
                <a:pos x="103" y="131"/>
              </a:cxn>
              <a:cxn ang="0">
                <a:pos x="117" y="124"/>
              </a:cxn>
              <a:cxn ang="0">
                <a:pos x="98" y="87"/>
              </a:cxn>
              <a:cxn ang="0">
                <a:pos x="159" y="49"/>
              </a:cxn>
            </a:cxnLst>
            <a:rect l="0" t="0" r="r" b="b"/>
            <a:pathLst>
              <a:path w="159" h="133">
                <a:moveTo>
                  <a:pt x="159" y="49"/>
                </a:moveTo>
                <a:cubicBezTo>
                  <a:pt x="136" y="12"/>
                  <a:pt x="87" y="0"/>
                  <a:pt x="49" y="23"/>
                </a:cubicBezTo>
                <a:cubicBezTo>
                  <a:pt x="11" y="46"/>
                  <a:pt x="0" y="95"/>
                  <a:pt x="23" y="133"/>
                </a:cubicBezTo>
                <a:cubicBezTo>
                  <a:pt x="84" y="95"/>
                  <a:pt x="84" y="95"/>
                  <a:pt x="84" y="95"/>
                </a:cubicBezTo>
                <a:cubicBezTo>
                  <a:pt x="103" y="131"/>
                  <a:pt x="103" y="131"/>
                  <a:pt x="103" y="131"/>
                </a:cubicBezTo>
                <a:cubicBezTo>
                  <a:pt x="117" y="124"/>
                  <a:pt x="117" y="124"/>
                  <a:pt x="117" y="124"/>
                </a:cubicBezTo>
                <a:cubicBezTo>
                  <a:pt x="98" y="87"/>
                  <a:pt x="98" y="87"/>
                  <a:pt x="98" y="87"/>
                </a:cubicBezTo>
                <a:lnTo>
                  <a:pt x="159" y="4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Oval 41"/>
          <p:cNvSpPr/>
          <p:nvPr/>
        </p:nvSpPr>
        <p:spPr>
          <a:xfrm>
            <a:off x="389254" y="1290518"/>
            <a:ext cx="4572000" cy="4572000"/>
          </a:xfrm>
          <a:prstGeom prst="ellipse">
            <a:avLst/>
          </a:prstGeom>
          <a:gradFill flip="none" rotWithShape="1">
            <a:gsLst>
              <a:gs pos="0">
                <a:schemeClr val="accent1">
                  <a:tint val="66000"/>
                  <a:satMod val="160000"/>
                </a:schemeClr>
              </a:gs>
              <a:gs pos="33000">
                <a:schemeClr val="accent1">
                  <a:tint val="44500"/>
                  <a:satMod val="160000"/>
                  <a:alpha val="19000"/>
                </a:schemeClr>
              </a:gs>
              <a:gs pos="70000">
                <a:schemeClr val="accent1">
                  <a:tint val="23500"/>
                  <a:satMod val="160000"/>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0"/>
          <p:cNvGrpSpPr/>
          <p:nvPr/>
        </p:nvGrpSpPr>
        <p:grpSpPr>
          <a:xfrm>
            <a:off x="2599054" y="1290518"/>
            <a:ext cx="152400" cy="4572000"/>
            <a:chOff x="7543800" y="1143000"/>
            <a:chExt cx="152400" cy="4572000"/>
          </a:xfrm>
        </p:grpSpPr>
        <p:sp>
          <p:nvSpPr>
            <p:cNvPr id="44" name="Rectangle 43"/>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5" name="Rectangle 44"/>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6" name="Group 11"/>
          <p:cNvGrpSpPr/>
          <p:nvPr/>
        </p:nvGrpSpPr>
        <p:grpSpPr>
          <a:xfrm rot="9000000">
            <a:off x="2599054" y="1290518"/>
            <a:ext cx="152400" cy="4572000"/>
            <a:chOff x="7543800" y="1143000"/>
            <a:chExt cx="152400" cy="4572000"/>
          </a:xfrm>
        </p:grpSpPr>
        <p:sp>
          <p:nvSpPr>
            <p:cNvPr id="47" name="Rectangle 46"/>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Rectangle 47"/>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49" name="Group 14"/>
          <p:cNvGrpSpPr/>
          <p:nvPr/>
        </p:nvGrpSpPr>
        <p:grpSpPr>
          <a:xfrm rot="7200000">
            <a:off x="2599054" y="1290518"/>
            <a:ext cx="152400" cy="4572000"/>
            <a:chOff x="7543800" y="1143000"/>
            <a:chExt cx="152400" cy="4572000"/>
          </a:xfrm>
        </p:grpSpPr>
        <p:sp>
          <p:nvSpPr>
            <p:cNvPr id="50" name="Rectangle 49"/>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1" name="Rectangle 50"/>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52" name="Group 17"/>
          <p:cNvGrpSpPr/>
          <p:nvPr/>
        </p:nvGrpSpPr>
        <p:grpSpPr>
          <a:xfrm rot="5400000">
            <a:off x="2599054" y="1290518"/>
            <a:ext cx="152400" cy="4572000"/>
            <a:chOff x="7543800" y="1143000"/>
            <a:chExt cx="152400" cy="4572000"/>
          </a:xfrm>
        </p:grpSpPr>
        <p:sp>
          <p:nvSpPr>
            <p:cNvPr id="53" name="Rectangle 52"/>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Rectangle 53"/>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55" name="Group 20"/>
          <p:cNvGrpSpPr/>
          <p:nvPr/>
        </p:nvGrpSpPr>
        <p:grpSpPr>
          <a:xfrm rot="3600000">
            <a:off x="2599054" y="1290518"/>
            <a:ext cx="152400" cy="4572000"/>
            <a:chOff x="7543800" y="1143000"/>
            <a:chExt cx="152400" cy="4572000"/>
          </a:xfrm>
        </p:grpSpPr>
        <p:sp>
          <p:nvSpPr>
            <p:cNvPr id="56" name="Rectangle 55"/>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Rectangle 56"/>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58" name="Group 23"/>
          <p:cNvGrpSpPr/>
          <p:nvPr/>
        </p:nvGrpSpPr>
        <p:grpSpPr>
          <a:xfrm rot="1800000">
            <a:off x="2599054" y="1290518"/>
            <a:ext cx="152400" cy="4572000"/>
            <a:chOff x="7543800" y="1143000"/>
            <a:chExt cx="152400" cy="4572000"/>
          </a:xfrm>
        </p:grpSpPr>
        <p:sp>
          <p:nvSpPr>
            <p:cNvPr id="59" name="Rectangle 58"/>
            <p:cNvSpPr/>
            <p:nvPr/>
          </p:nvSpPr>
          <p:spPr>
            <a:xfrm>
              <a:off x="7543800" y="11430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0" name="Rectangle 59"/>
            <p:cNvSpPr/>
            <p:nvPr/>
          </p:nvSpPr>
          <p:spPr>
            <a:xfrm>
              <a:off x="7543800" y="5562600"/>
              <a:ext cx="152400" cy="152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61" name="Group 29"/>
          <p:cNvGrpSpPr/>
          <p:nvPr/>
        </p:nvGrpSpPr>
        <p:grpSpPr>
          <a:xfrm>
            <a:off x="2599054" y="1747718"/>
            <a:ext cx="152400" cy="3657600"/>
            <a:chOff x="4495800" y="1143000"/>
            <a:chExt cx="152400" cy="4572000"/>
          </a:xfrm>
        </p:grpSpPr>
        <p:sp>
          <p:nvSpPr>
            <p:cNvPr id="62" name="Rectangle 61"/>
            <p:cNvSpPr/>
            <p:nvPr/>
          </p:nvSpPr>
          <p:spPr>
            <a:xfrm>
              <a:off x="4495800" y="1143000"/>
              <a:ext cx="152400" cy="2286000"/>
            </a:xfrm>
            <a:prstGeom prst="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3" name="Rectangle 62"/>
            <p:cNvSpPr/>
            <p:nvPr/>
          </p:nvSpPr>
          <p:spPr>
            <a:xfrm>
              <a:off x="4495800" y="3429000"/>
              <a:ext cx="152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9" name="Freeform 5"/>
          <p:cNvSpPr>
            <a:spLocks noEditPoints="1"/>
          </p:cNvSpPr>
          <p:nvPr/>
        </p:nvSpPr>
        <p:spPr bwMode="auto">
          <a:xfrm>
            <a:off x="57063" y="937993"/>
            <a:ext cx="5236384" cy="5229447"/>
          </a:xfrm>
          <a:custGeom>
            <a:avLst/>
            <a:gdLst/>
            <a:ahLst/>
            <a:cxnLst>
              <a:cxn ang="0">
                <a:pos x="318" y="0"/>
              </a:cxn>
              <a:cxn ang="0">
                <a:pos x="0" y="318"/>
              </a:cxn>
              <a:cxn ang="0">
                <a:pos x="318" y="636"/>
              </a:cxn>
              <a:cxn ang="0">
                <a:pos x="636" y="318"/>
              </a:cxn>
              <a:cxn ang="0">
                <a:pos x="318" y="0"/>
              </a:cxn>
              <a:cxn ang="0">
                <a:pos x="318" y="592"/>
              </a:cxn>
              <a:cxn ang="0">
                <a:pos x="44" y="318"/>
              </a:cxn>
              <a:cxn ang="0">
                <a:pos x="318" y="44"/>
              </a:cxn>
              <a:cxn ang="0">
                <a:pos x="592" y="318"/>
              </a:cxn>
              <a:cxn ang="0">
                <a:pos x="318" y="592"/>
              </a:cxn>
            </a:cxnLst>
            <a:rect l="0" t="0" r="r" b="b"/>
            <a:pathLst>
              <a:path w="636" h="636">
                <a:moveTo>
                  <a:pt x="318" y="0"/>
                </a:moveTo>
                <a:cubicBezTo>
                  <a:pt x="142" y="0"/>
                  <a:pt x="0" y="142"/>
                  <a:pt x="0" y="318"/>
                </a:cubicBezTo>
                <a:cubicBezTo>
                  <a:pt x="0" y="494"/>
                  <a:pt x="142" y="636"/>
                  <a:pt x="318" y="636"/>
                </a:cubicBezTo>
                <a:cubicBezTo>
                  <a:pt x="493" y="636"/>
                  <a:pt x="636" y="494"/>
                  <a:pt x="636" y="318"/>
                </a:cubicBezTo>
                <a:cubicBezTo>
                  <a:pt x="636" y="142"/>
                  <a:pt x="493" y="0"/>
                  <a:pt x="318" y="0"/>
                </a:cubicBezTo>
                <a:close/>
                <a:moveTo>
                  <a:pt x="318" y="592"/>
                </a:moveTo>
                <a:cubicBezTo>
                  <a:pt x="166" y="592"/>
                  <a:pt x="44" y="469"/>
                  <a:pt x="44" y="318"/>
                </a:cubicBezTo>
                <a:cubicBezTo>
                  <a:pt x="44" y="167"/>
                  <a:pt x="166" y="44"/>
                  <a:pt x="318" y="44"/>
                </a:cubicBezTo>
                <a:cubicBezTo>
                  <a:pt x="469" y="44"/>
                  <a:pt x="592" y="167"/>
                  <a:pt x="592" y="318"/>
                </a:cubicBezTo>
                <a:cubicBezTo>
                  <a:pt x="592" y="469"/>
                  <a:pt x="469" y="592"/>
                  <a:pt x="318" y="592"/>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3" name="Clock ticking sound effect (4) (1 minute)">
            <a:hlinkClick r:id="" action="ppaction://media"/>
          </p:cNvPr>
          <p:cNvPicPr>
            <a:picLocks noChangeAspect="1"/>
          </p:cNvPicPr>
          <p:nvPr>
            <a:audioFile r:link="rId1"/>
            <p:extLst>
              <p:ext uri="{DAA4B4D4-6D71-4841-9C94-3DE7FCFB9230}">
                <p14:media xmlns:p14="http://schemas.microsoft.com/office/powerpoint/2010/main" r:embed="rId2">
                  <p14:trim st="2000"/>
                </p14:media>
              </p:ext>
            </p:extLst>
          </p:nvPr>
        </p:nvPicPr>
        <p:blipFill>
          <a:blip r:embed="rId5"/>
          <a:stretch>
            <a:fillRect/>
          </a:stretch>
        </p:blipFill>
        <p:spPr>
          <a:xfrm>
            <a:off x="8811807" y="42400"/>
            <a:ext cx="242807" cy="242807"/>
          </a:xfrm>
          <a:prstGeom prst="rect">
            <a:avLst/>
          </a:prstGeom>
        </p:spPr>
      </p:pic>
      <p:sp>
        <p:nvSpPr>
          <p:cNvPr id="2" name="TextBox 1"/>
          <p:cNvSpPr txBox="1"/>
          <p:nvPr/>
        </p:nvSpPr>
        <p:spPr>
          <a:xfrm>
            <a:off x="5505698" y="699826"/>
            <a:ext cx="3548916" cy="4247317"/>
          </a:xfrm>
          <a:prstGeom prst="rect">
            <a:avLst/>
          </a:prstGeom>
          <a:noFill/>
        </p:spPr>
        <p:txBody>
          <a:bodyPr wrap="square" rtlCol="0">
            <a:spAutoFit/>
          </a:bodyPr>
          <a:lstStyle/>
          <a:p>
            <a:r>
              <a:rPr lang="en" sz="5400" b="1" dirty="0">
                <a:latin typeface="Kristen ITC" panose="03050502040202030202" pitchFamily="66" charset="0"/>
                <a:ea typeface="Coming Soon"/>
                <a:cs typeface="Coming Soon"/>
                <a:sym typeface="Coming Soon"/>
              </a:rPr>
              <a:t>Take a </a:t>
            </a:r>
            <a:r>
              <a:rPr lang="en" sz="5400" b="1" dirty="0">
                <a:solidFill>
                  <a:srgbClr val="000000"/>
                </a:solidFill>
                <a:latin typeface="Kristen ITC" panose="03050502040202030202" pitchFamily="66" charset="0"/>
                <a:ea typeface="Coming Soon"/>
                <a:cs typeface="Coming Soon"/>
                <a:sym typeface="Coming Soon"/>
              </a:rPr>
              <a:t>minute </a:t>
            </a:r>
            <a:r>
              <a:rPr lang="en" sz="5400" b="1" dirty="0">
                <a:latin typeface="Kristen ITC" panose="03050502040202030202" pitchFamily="66" charset="0"/>
                <a:ea typeface="Coming Soon"/>
                <a:cs typeface="Coming Soon"/>
                <a:sym typeface="Coming Soon"/>
              </a:rPr>
              <a:t>to think about it...</a:t>
            </a:r>
          </a:p>
          <a:p>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622" fill="hold"/>
                                        <p:tgtEl>
                                          <p:spTgt spid="3"/>
                                        </p:tgtEl>
                                      </p:cBhvr>
                                    </p:cmd>
                                  </p:childTnLst>
                                </p:cTn>
                              </p:par>
                              <p:par>
                                <p:cTn id="7" presetID="8" presetClass="emph" presetSubtype="0" fill="hold" nodeType="withEffect">
                                  <p:stCondLst>
                                    <p:cond delay="0"/>
                                  </p:stCondLst>
                                  <p:childTnLst>
                                    <p:animRot by="21600000">
                                      <p:cBhvr>
                                        <p:cTn id="8" dur="60000" fill="hold"/>
                                        <p:tgtEl>
                                          <p:spTgt spid="61"/>
                                        </p:tgtEl>
                                        <p:attrNameLst>
                                          <p:attrName>r</p:attrName>
                                        </p:attrNameLst>
                                      </p:cBhvr>
                                    </p:animRot>
                                  </p:childTnLst>
                                </p:cTn>
                              </p:par>
                              <p:par>
                                <p:cTn id="9" presetID="21"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heel(1)">
                                      <p:cBhvr>
                                        <p:cTn id="11" dur="60000"/>
                                        <p:tgtEl>
                                          <p:spTgt spid="42"/>
                                        </p:tgtEl>
                                      </p:cBhvr>
                                    </p:animEffect>
                                  </p:childTnLst>
                                </p:cTn>
                              </p:par>
                            </p:childTnLst>
                          </p:cTn>
                        </p:par>
                        <p:par>
                          <p:cTn id="12" fill="hold">
                            <p:stCondLst>
                              <p:cond delay="60000"/>
                            </p:stCondLst>
                            <p:childTnLst>
                              <p:par>
                                <p:cTn id="13" presetID="8" presetClass="emph" presetSubtype="0" repeatCount="5000" autoRev="1" fill="hold" grpId="1" nodeType="afterEffect">
                                  <p:stCondLst>
                                    <p:cond delay="0"/>
                                  </p:stCondLst>
                                  <p:childTnLst>
                                    <p:animRot by="-600000">
                                      <p:cBhvr>
                                        <p:cTn id="14" dur="500" fill="hold"/>
                                        <p:tgtEl>
                                          <p:spTgt spid="41"/>
                                        </p:tgtEl>
                                        <p:attrNameLst>
                                          <p:attrName>r</p:attrName>
                                        </p:attrNameLst>
                                      </p:cBhvr>
                                    </p:animRot>
                                  </p:childTnLst>
                                  <p:subTnLst>
                                    <p:audio>
                                      <p:cMediaNode>
                                        <p:cTn display="0" masterRel="sameClick">
                                          <p:stCondLst>
                                            <p:cond evt="begin" delay="0">
                                              <p:tn val="13"/>
                                            </p:cond>
                                          </p:stCondLst>
                                          <p:endCondLst>
                                            <p:cond evt="onStopAudio" delay="0">
                                              <p:tgtEl>
                                                <p:sldTgt/>
                                              </p:tgtEl>
                                            </p:cond>
                                          </p:endCondLst>
                                        </p:cTn>
                                        <p:tgtEl>
                                          <p:sndTgt r:embed="rId4" name="MS900074641.WAV"/>
                                        </p:tgtEl>
                                      </p:cMediaNode>
                                    </p:audio>
                                  </p:subTnLst>
                                </p:cTn>
                              </p:par>
                              <p:par>
                                <p:cTn id="15" presetID="42" presetClass="path" presetSubtype="0" repeatCount="5000" accel="50000" decel="50000" autoRev="1" fill="hold" grpId="0" nodeType="withEffect">
                                  <p:stCondLst>
                                    <p:cond delay="0"/>
                                  </p:stCondLst>
                                  <p:childTnLst>
                                    <p:animMotion origin="layout" path="M 2.22222E-6 7.40741E-7 L -0.00695 -0.01829 " pathEditMode="relative" rAng="0" ptsTypes="AA">
                                      <p:cBhvr>
                                        <p:cTn id="16" dur="500" fill="hold"/>
                                        <p:tgtEl>
                                          <p:spTgt spid="41"/>
                                        </p:tgtEl>
                                        <p:attrNameLst>
                                          <p:attrName>ppt_x</p:attrName>
                                          <p:attrName>ppt_y</p:attrName>
                                        </p:attrNameLst>
                                      </p:cBhvr>
                                      <p:rCtr x="-34700" y="-92600"/>
                                    </p:animMotion>
                                  </p:childTnLst>
                                </p:cTn>
                              </p:par>
                              <p:par>
                                <p:cTn id="17" presetID="8" presetClass="emph" presetSubtype="0" repeatCount="5000" autoRev="1" fill="hold" grpId="0" nodeType="withEffect">
                                  <p:stCondLst>
                                    <p:cond delay="0"/>
                                  </p:stCondLst>
                                  <p:childTnLst>
                                    <p:animRot by="600000">
                                      <p:cBhvr>
                                        <p:cTn id="18" dur="500" fill="hold"/>
                                        <p:tgtEl>
                                          <p:spTgt spid="1034"/>
                                        </p:tgtEl>
                                        <p:attrNameLst>
                                          <p:attrName>r</p:attrName>
                                        </p:attrNameLst>
                                      </p:cBhvr>
                                    </p:animRot>
                                  </p:childTnLst>
                                  <p:subTnLst>
                                    <p:audio>
                                      <p:cMediaNode>
                                        <p:cTn display="0" masterRel="sameClick">
                                          <p:stCondLst>
                                            <p:cond evt="begin" delay="0">
                                              <p:tn val="17"/>
                                            </p:cond>
                                          </p:stCondLst>
                                          <p:endCondLst>
                                            <p:cond evt="onStopAudio" delay="0">
                                              <p:tgtEl>
                                                <p:sldTgt/>
                                              </p:tgtEl>
                                            </p:cond>
                                          </p:endCondLst>
                                        </p:cTn>
                                        <p:tgtEl>
                                          <p:sndTgt r:embed="rId4" name="MS900074641.WAV"/>
                                        </p:tgtEl>
                                      </p:cMediaNode>
                                    </p:audio>
                                  </p:subTnLst>
                                </p:cTn>
                              </p:par>
                              <p:par>
                                <p:cTn id="19" presetID="42" presetClass="path" presetSubtype="0" repeatCount="5000" accel="50000" decel="50000" autoRev="1" fill="hold" grpId="1" nodeType="withEffect">
                                  <p:stCondLst>
                                    <p:cond delay="0"/>
                                  </p:stCondLst>
                                  <p:childTnLst>
                                    <p:animMotion origin="layout" path="M 8.33333E-7 7.40741E-7 L -0.00695 -0.01829 " pathEditMode="relative" rAng="0" ptsTypes="AA">
                                      <p:cBhvr>
                                        <p:cTn id="20" dur="500" fill="hold"/>
                                        <p:tgtEl>
                                          <p:spTgt spid="1034"/>
                                        </p:tgtEl>
                                        <p:attrNameLst>
                                          <p:attrName>ppt_x</p:attrName>
                                          <p:attrName>ppt_y</p:attrName>
                                        </p:attrNameLst>
                                      </p:cBhvr>
                                      <p:rCtr x="-34700" y="-9260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1" fill="hold" display="0">
                  <p:stCondLst>
                    <p:cond delay="indefinite"/>
                  </p:stCondLst>
                  <p:endCondLst>
                    <p:cond evt="onStopAudio" delay="0">
                      <p:tgtEl>
                        <p:sldTgt/>
                      </p:tgtEl>
                    </p:cond>
                  </p:endCondLst>
                </p:cTn>
                <p:tgtEl>
                  <p:spTgt spid="3"/>
                </p:tgtEl>
              </p:cMediaNode>
            </p:audio>
          </p:childTnLst>
        </p:cTn>
      </p:par>
    </p:tnLst>
    <p:bldLst>
      <p:bldP spid="1034" grpId="0" animBg="1"/>
      <p:bldP spid="1034" grpId="1" animBg="1"/>
      <p:bldP spid="41" grpId="0" animBg="1"/>
      <p:bldP spid="41" grpId="1"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2" y="304800"/>
            <a:ext cx="8141208" cy="1524000"/>
          </a:xfrm>
        </p:spPr>
        <p:txBody>
          <a:bodyPr>
            <a:noAutofit/>
          </a:bodyPr>
          <a:lstStyle/>
          <a:p>
            <a:r>
              <a:rPr lang="en" sz="4800" dirty="0">
                <a:latin typeface="Kristen ITC" panose="03050502040202030202" pitchFamily="66" charset="0"/>
                <a:ea typeface="Coming Soon"/>
                <a:cs typeface="Coming Soon"/>
                <a:sym typeface="Coming Soon"/>
              </a:rPr>
              <a:t>What should we take into account?</a:t>
            </a:r>
            <a:endParaRPr lang="en-US" sz="4800" dirty="0"/>
          </a:p>
        </p:txBody>
      </p:sp>
      <p:sp>
        <p:nvSpPr>
          <p:cNvPr id="3" name="Content Placeholder 2"/>
          <p:cNvSpPr>
            <a:spLocks noGrp="1"/>
          </p:cNvSpPr>
          <p:nvPr>
            <p:ph idx="1"/>
          </p:nvPr>
        </p:nvSpPr>
        <p:spPr>
          <a:xfrm>
            <a:off x="545591" y="1447800"/>
            <a:ext cx="6554867" cy="3767670"/>
          </a:xfrm>
        </p:spPr>
        <p:txBody>
          <a:bodyPr>
            <a:normAutofit/>
          </a:bodyPr>
          <a:lstStyle/>
          <a:p>
            <a:pPr marL="457200" lvl="0" indent="-431800">
              <a:spcBef>
                <a:spcPts val="0"/>
              </a:spcBef>
              <a:buClr>
                <a:schemeClr val="dk2"/>
              </a:buClr>
              <a:buSzPct val="100000"/>
              <a:buFont typeface="Arial"/>
              <a:buChar char="●"/>
            </a:pPr>
            <a:r>
              <a:rPr lang="en" sz="3600" dirty="0">
                <a:latin typeface="Kristen ITC" panose="03050502040202030202" pitchFamily="66" charset="0"/>
                <a:ea typeface="Coming Soon"/>
                <a:cs typeface="Coming Soon"/>
                <a:sym typeface="Coming Soon"/>
              </a:rPr>
              <a:t>minute hand </a:t>
            </a:r>
          </a:p>
          <a:p>
            <a:pPr marL="457200" lvl="0" indent="-431800">
              <a:spcBef>
                <a:spcPts val="0"/>
              </a:spcBef>
              <a:buClr>
                <a:schemeClr val="dk2"/>
              </a:buClr>
              <a:buSzPct val="100000"/>
              <a:buFont typeface="Arial"/>
              <a:buChar char="●"/>
            </a:pPr>
            <a:r>
              <a:rPr lang="en" sz="3600" dirty="0">
                <a:latin typeface="Kristen ITC" panose="03050502040202030202" pitchFamily="66" charset="0"/>
                <a:ea typeface="Coming Soon"/>
                <a:cs typeface="Coming Soon"/>
                <a:sym typeface="Coming Soon"/>
              </a:rPr>
              <a:t>hour hand</a:t>
            </a:r>
          </a:p>
          <a:p>
            <a:pPr marL="457200" lvl="0" indent="-431800">
              <a:spcBef>
                <a:spcPts val="0"/>
              </a:spcBef>
              <a:buClr>
                <a:schemeClr val="dk2"/>
              </a:buClr>
              <a:buSzPct val="100000"/>
              <a:buFont typeface="Arial"/>
              <a:buChar char="●"/>
            </a:pPr>
            <a:r>
              <a:rPr lang="en" sz="3600" dirty="0">
                <a:latin typeface="Kristen ITC" panose="03050502040202030202" pitchFamily="66" charset="0"/>
                <a:ea typeface="Coming Soon"/>
                <a:cs typeface="Coming Soon"/>
                <a:sym typeface="Coming Soon"/>
              </a:rPr>
              <a:t>unit circle</a:t>
            </a:r>
          </a:p>
          <a:p>
            <a:pPr marL="457200" lvl="0" indent="-431800">
              <a:spcBef>
                <a:spcPts val="0"/>
              </a:spcBef>
              <a:buClr>
                <a:schemeClr val="dk2"/>
              </a:buClr>
              <a:buSzPct val="100000"/>
              <a:buFont typeface="Arial"/>
              <a:buChar char="●"/>
            </a:pPr>
            <a:r>
              <a:rPr lang="en" sz="3600" dirty="0">
                <a:latin typeface="Kristen ITC" panose="03050502040202030202" pitchFamily="66" charset="0"/>
                <a:ea typeface="Coming Soon"/>
                <a:cs typeface="Coming Soon"/>
                <a:sym typeface="Coming Soon"/>
              </a:rPr>
              <a:t>total degrees in a </a:t>
            </a:r>
            <a:r>
              <a:rPr lang="en" sz="3600" dirty="0" smtClean="0">
                <a:latin typeface="Kristen ITC" panose="03050502040202030202" pitchFamily="66" charset="0"/>
                <a:ea typeface="Coming Soon"/>
                <a:cs typeface="Coming Soon"/>
                <a:sym typeface="Coming Soon"/>
              </a:rPr>
              <a:t>circle</a:t>
            </a:r>
            <a:endParaRPr lang="en" sz="3600" dirty="0">
              <a:latin typeface="Kristen ITC" panose="03050502040202030202" pitchFamily="66" charset="0"/>
              <a:ea typeface="Coming Soon"/>
              <a:cs typeface="Coming Soon"/>
              <a:sym typeface="Coming Soon"/>
            </a:endParaRPr>
          </a:p>
        </p:txBody>
      </p:sp>
    </p:spTree>
    <p:extLst>
      <p:ext uri="{BB962C8B-B14F-4D97-AF65-F5344CB8AC3E}">
        <p14:creationId xmlns:p14="http://schemas.microsoft.com/office/powerpoint/2010/main" val="2263858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55"/>
          <p:cNvPicPr preferRelativeResize="0"/>
          <p:nvPr/>
        </p:nvPicPr>
        <p:blipFill>
          <a:blip r:embed="rId2">
            <a:alphaModFix/>
          </a:blip>
          <a:stretch>
            <a:fillRect/>
          </a:stretch>
        </p:blipFill>
        <p:spPr>
          <a:xfrm>
            <a:off x="1066800" y="0"/>
            <a:ext cx="6934200" cy="6858000"/>
          </a:xfrm>
          <a:prstGeom prst="rect">
            <a:avLst/>
          </a:prstGeom>
          <a:noFill/>
          <a:ln>
            <a:noFill/>
          </a:ln>
        </p:spPr>
      </p:pic>
    </p:spTree>
    <p:extLst>
      <p:ext uri="{BB962C8B-B14F-4D97-AF65-F5344CB8AC3E}">
        <p14:creationId xmlns:p14="http://schemas.microsoft.com/office/powerpoint/2010/main" val="496772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8"/>
          <p:cNvSpPr txBox="1">
            <a:spLocks/>
          </p:cNvSpPr>
          <p:nvPr/>
        </p:nvSpPr>
        <p:spPr>
          <a:xfrm>
            <a:off x="455525" y="1937590"/>
            <a:ext cx="8229600" cy="1244999"/>
          </a:xfrm>
          <a:prstGeom prst="rect">
            <a:avLst/>
          </a:prstGeom>
        </p:spPr>
        <p:txBody>
          <a:bodyPr vert="horz"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buFont typeface="Wingdings 3" panose="05040102010807070707" pitchFamily="18" charset="2"/>
              <a:buNone/>
            </a:pPr>
            <a:r>
              <a:rPr lang="en" sz="2800" smtClean="0">
                <a:latin typeface="Kristen ITC" panose="03050502040202030202" pitchFamily="66" charset="0"/>
                <a:ea typeface="Coming Soon"/>
                <a:cs typeface="Coming Soon"/>
                <a:sym typeface="Coming Soon"/>
              </a:rPr>
              <a:t>*notice how many minutes are in one hour and how many minutes are being </a:t>
            </a:r>
            <a:r>
              <a:rPr lang="en" sz="2800" u="sng" smtClean="0">
                <a:latin typeface="Kristen ITC" panose="03050502040202030202" pitchFamily="66" charset="0"/>
                <a:ea typeface="Coming Soon"/>
                <a:cs typeface="Coming Soon"/>
                <a:sym typeface="Coming Soon"/>
              </a:rPr>
              <a:t>used</a:t>
            </a:r>
            <a:endParaRPr lang="en" sz="2800" u="sng" dirty="0">
              <a:latin typeface="Kristen ITC" panose="03050502040202030202" pitchFamily="66" charset="0"/>
              <a:ea typeface="Coming Soon"/>
              <a:cs typeface="Coming Soon"/>
              <a:sym typeface="Coming Soon"/>
            </a:endParaRPr>
          </a:p>
        </p:txBody>
      </p:sp>
      <p:sp>
        <p:nvSpPr>
          <p:cNvPr id="8" name="Shape 77"/>
          <p:cNvSpPr txBox="1">
            <a:spLocks noGrp="1"/>
          </p:cNvSpPr>
          <p:nvPr>
            <p:ph type="title"/>
          </p:nvPr>
        </p:nvSpPr>
        <p:spPr>
          <a:xfrm>
            <a:off x="455525" y="1001778"/>
            <a:ext cx="8229600" cy="994200"/>
          </a:xfrm>
          <a:prstGeom prst="rect">
            <a:avLst/>
          </a:prstGeom>
        </p:spPr>
        <p:txBody>
          <a:bodyPr lIns="91425" tIns="91425" rIns="91425" bIns="91425" anchor="b" anchorCtr="0">
            <a:noAutofit/>
          </a:bodyPr>
          <a:lstStyle/>
          <a:p>
            <a:pPr>
              <a:spcBef>
                <a:spcPts val="0"/>
              </a:spcBef>
              <a:buNone/>
            </a:pPr>
            <a:r>
              <a:rPr lang="en" sz="4800" dirty="0">
                <a:latin typeface="Kristen ITC" panose="03050502040202030202" pitchFamily="66" charset="0"/>
                <a:ea typeface="Coming Soon"/>
                <a:cs typeface="Coming Soon"/>
                <a:sym typeface="Coming Soon"/>
              </a:rPr>
              <a:t>Hint One - minute hand</a:t>
            </a:r>
          </a:p>
        </p:txBody>
      </p:sp>
      <p:sp>
        <p:nvSpPr>
          <p:cNvPr id="9" name="Shape 79"/>
          <p:cNvSpPr txBox="1"/>
          <p:nvPr/>
        </p:nvSpPr>
        <p:spPr>
          <a:xfrm>
            <a:off x="381000" y="3124200"/>
            <a:ext cx="8269799" cy="2186099"/>
          </a:xfrm>
          <a:prstGeom prst="rect">
            <a:avLst/>
          </a:prstGeom>
          <a:noFill/>
          <a:ln>
            <a:noFill/>
          </a:ln>
        </p:spPr>
        <p:txBody>
          <a:bodyPr lIns="91425" tIns="91425" rIns="91425" bIns="91425" anchor="t" anchorCtr="0">
            <a:noAutofit/>
          </a:bodyPr>
          <a:lstStyle/>
          <a:p>
            <a:pPr rtl="0">
              <a:spcBef>
                <a:spcPts val="0"/>
              </a:spcBef>
              <a:buNone/>
            </a:pPr>
            <a:r>
              <a:rPr lang="en" sz="1600" dirty="0">
                <a:latin typeface="Kristen ITC" panose="03050502040202030202" pitchFamily="66" charset="0"/>
                <a:ea typeface="Coming Soon"/>
                <a:cs typeface="Coming Soon"/>
                <a:sym typeface="Coming Soon"/>
              </a:rPr>
              <a:t>Since there is 16 minutes being used in one hour we can say = 16/60 minutes per hour</a:t>
            </a:r>
          </a:p>
          <a:p>
            <a:pPr rtl="0">
              <a:spcBef>
                <a:spcPts val="0"/>
              </a:spcBef>
              <a:buNone/>
            </a:pPr>
            <a:r>
              <a:rPr lang="en" sz="1600" dirty="0">
                <a:latin typeface="Kristen ITC" panose="03050502040202030202" pitchFamily="66" charset="0"/>
                <a:ea typeface="Coming Soon"/>
                <a:cs typeface="Coming Soon"/>
                <a:sym typeface="Coming Soon"/>
              </a:rPr>
              <a:t>Also, there is 360 degrees in a circle and our clock can be represented as a unit circle.</a:t>
            </a:r>
          </a:p>
          <a:p>
            <a:pPr rtl="0">
              <a:spcBef>
                <a:spcPts val="0"/>
              </a:spcBef>
              <a:buNone/>
            </a:pPr>
            <a:endParaRPr sz="1600" dirty="0">
              <a:latin typeface="Kristen ITC" panose="03050502040202030202" pitchFamily="66" charset="0"/>
              <a:ea typeface="Coming Soon"/>
              <a:cs typeface="Coming Soon"/>
              <a:sym typeface="Coming Soon"/>
            </a:endParaRPr>
          </a:p>
          <a:p>
            <a:pPr algn="ctr" rtl="0">
              <a:spcBef>
                <a:spcPts val="0"/>
              </a:spcBef>
              <a:buNone/>
            </a:pPr>
            <a:r>
              <a:rPr lang="en" sz="1600" dirty="0">
                <a:latin typeface="Kristen ITC" panose="03050502040202030202" pitchFamily="66" charset="0"/>
                <a:ea typeface="Coming Soon"/>
                <a:cs typeface="Coming Soon"/>
                <a:sym typeface="Coming Soon"/>
              </a:rPr>
              <a:t>So, </a:t>
            </a:r>
          </a:p>
          <a:p>
            <a:pPr algn="ctr" rtl="0">
              <a:spcBef>
                <a:spcPts val="0"/>
              </a:spcBef>
              <a:buNone/>
            </a:pPr>
            <a:r>
              <a:rPr lang="en" sz="1600" dirty="0">
                <a:latin typeface="Kristen ITC" panose="03050502040202030202" pitchFamily="66" charset="0"/>
                <a:ea typeface="Coming Soon"/>
                <a:cs typeface="Coming Soon"/>
                <a:sym typeface="Coming Soon"/>
              </a:rPr>
              <a:t>16/60 multiplied by 360 degrees = 96 degrees</a:t>
            </a:r>
          </a:p>
          <a:p>
            <a:pPr algn="ctr" rtl="0">
              <a:spcBef>
                <a:spcPts val="0"/>
              </a:spcBef>
              <a:buNone/>
            </a:pPr>
            <a:endParaRPr sz="1600" dirty="0">
              <a:latin typeface="Kristen ITC" panose="03050502040202030202" pitchFamily="66" charset="0"/>
              <a:ea typeface="Coming Soon"/>
              <a:cs typeface="Coming Soon"/>
              <a:sym typeface="Coming Soon"/>
            </a:endParaRPr>
          </a:p>
          <a:p>
            <a:pPr algn="ctr">
              <a:spcBef>
                <a:spcPts val="0"/>
              </a:spcBef>
              <a:buNone/>
            </a:pPr>
            <a:r>
              <a:rPr lang="en" sz="1600" dirty="0">
                <a:latin typeface="Kristen ITC" panose="03050502040202030202" pitchFamily="66" charset="0"/>
                <a:ea typeface="Coming Soon"/>
                <a:cs typeface="Coming Soon"/>
                <a:sym typeface="Coming Soon"/>
              </a:rPr>
              <a:t>Therefore, our minute hand of 16/60 is represented at 96 degrees</a:t>
            </a:r>
            <a:r>
              <a:rPr lang="en" sz="1600" dirty="0">
                <a:latin typeface="Coming Soon"/>
                <a:ea typeface="Coming Soon"/>
                <a:cs typeface="Coming Soon"/>
                <a:sym typeface="Coming Soon"/>
              </a:rPr>
              <a:t>.</a:t>
            </a:r>
          </a:p>
        </p:txBody>
      </p:sp>
    </p:spTree>
    <p:extLst>
      <p:ext uri="{BB962C8B-B14F-4D97-AF65-F5344CB8AC3E}">
        <p14:creationId xmlns:p14="http://schemas.microsoft.com/office/powerpoint/2010/main" val="7207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55"/>
          <p:cNvPicPr preferRelativeResize="0"/>
          <p:nvPr/>
        </p:nvPicPr>
        <p:blipFill>
          <a:blip r:embed="rId2">
            <a:alphaModFix/>
          </a:blip>
          <a:stretch>
            <a:fillRect/>
          </a:stretch>
        </p:blipFill>
        <p:spPr>
          <a:xfrm>
            <a:off x="1066800" y="0"/>
            <a:ext cx="6934200" cy="6858000"/>
          </a:xfrm>
          <a:prstGeom prst="rect">
            <a:avLst/>
          </a:prstGeom>
          <a:noFill/>
          <a:ln>
            <a:noFill/>
          </a:ln>
        </p:spPr>
      </p:pic>
    </p:spTree>
    <p:extLst>
      <p:ext uri="{BB962C8B-B14F-4D97-AF65-F5344CB8AC3E}">
        <p14:creationId xmlns:p14="http://schemas.microsoft.com/office/powerpoint/2010/main" val="36166862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0"/>
          <p:cNvSpPr txBox="1">
            <a:spLocks/>
          </p:cNvSpPr>
          <p:nvPr/>
        </p:nvSpPr>
        <p:spPr>
          <a:xfrm>
            <a:off x="470612" y="1899726"/>
            <a:ext cx="8229600" cy="1128222"/>
          </a:xfrm>
          <a:prstGeom prst="rect">
            <a:avLst/>
          </a:prstGeom>
        </p:spPr>
        <p:txBody>
          <a:bodyPr vert="horz" lIns="91425" tIns="91425" rIns="91425" bIns="91425" rtlCol="0" anchor="t" anchorCtr="0">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spcBef>
                <a:spcPts val="0"/>
              </a:spcBef>
              <a:buFont typeface="Wingdings 3" panose="05040102010807070707" pitchFamily="18" charset="2"/>
              <a:buNone/>
            </a:pPr>
            <a:r>
              <a:rPr lang="en" sz="2800" smtClean="0">
                <a:latin typeface="Kristen ITC" panose="03050502040202030202" pitchFamily="66" charset="0"/>
                <a:ea typeface="Coming Soon"/>
                <a:cs typeface="Coming Soon"/>
                <a:sym typeface="Coming Soon"/>
              </a:rPr>
              <a:t>*notice the hour between 8 and 9 o’clock and how many minutes have gone by</a:t>
            </a:r>
            <a:endParaRPr lang="en" sz="2800" dirty="0">
              <a:latin typeface="Kristen ITC" panose="03050502040202030202" pitchFamily="66" charset="0"/>
              <a:ea typeface="Coming Soon"/>
              <a:cs typeface="Coming Soon"/>
              <a:sym typeface="Coming Soon"/>
            </a:endParaRPr>
          </a:p>
        </p:txBody>
      </p:sp>
      <p:sp>
        <p:nvSpPr>
          <p:cNvPr id="5" name="Shape 89"/>
          <p:cNvSpPr txBox="1">
            <a:spLocks noGrp="1"/>
          </p:cNvSpPr>
          <p:nvPr>
            <p:ph type="title"/>
          </p:nvPr>
        </p:nvSpPr>
        <p:spPr>
          <a:xfrm>
            <a:off x="429900" y="905526"/>
            <a:ext cx="8229600" cy="994200"/>
          </a:xfrm>
          <a:prstGeom prst="rect">
            <a:avLst/>
          </a:prstGeom>
        </p:spPr>
        <p:txBody>
          <a:bodyPr lIns="91425" tIns="91425" rIns="91425" bIns="91425" anchor="b" anchorCtr="0">
            <a:noAutofit/>
          </a:bodyPr>
          <a:lstStyle/>
          <a:p>
            <a:pPr lvl="0" algn="ctr" rtl="0">
              <a:spcBef>
                <a:spcPts val="0"/>
              </a:spcBef>
              <a:buNone/>
            </a:pPr>
            <a:r>
              <a:rPr lang="en" sz="4800" dirty="0">
                <a:latin typeface="Kristen ITC" panose="03050502040202030202" pitchFamily="66" charset="0"/>
                <a:ea typeface="Coming Soon"/>
                <a:cs typeface="Coming Soon"/>
                <a:sym typeface="Coming Soon"/>
              </a:rPr>
              <a:t>Hint Two- hour hand</a:t>
            </a:r>
          </a:p>
        </p:txBody>
      </p:sp>
      <p:sp>
        <p:nvSpPr>
          <p:cNvPr id="6" name="Shape 91"/>
          <p:cNvSpPr txBox="1"/>
          <p:nvPr/>
        </p:nvSpPr>
        <p:spPr>
          <a:xfrm>
            <a:off x="304800" y="2895600"/>
            <a:ext cx="8479800" cy="2947447"/>
          </a:xfrm>
          <a:prstGeom prst="rect">
            <a:avLst/>
          </a:prstGeom>
          <a:noFill/>
          <a:ln>
            <a:noFill/>
          </a:ln>
        </p:spPr>
        <p:txBody>
          <a:bodyPr lIns="91425" tIns="91425" rIns="91425" bIns="91425" anchor="t" anchorCtr="0">
            <a:noAutofit/>
          </a:bodyPr>
          <a:lstStyle/>
          <a:p>
            <a:pPr algn="ctr" rtl="0">
              <a:spcBef>
                <a:spcPts val="0"/>
              </a:spcBef>
              <a:buNone/>
            </a:pPr>
            <a:r>
              <a:rPr lang="en" sz="1600" dirty="0">
                <a:latin typeface="Kristen ITC" panose="03050502040202030202" pitchFamily="66" charset="0"/>
                <a:ea typeface="Coming Soon"/>
                <a:cs typeface="Coming Soon"/>
                <a:sym typeface="Coming Soon"/>
              </a:rPr>
              <a:t>Since the hour hand is 16 minutes past 8 o’clock we can say = </a:t>
            </a:r>
            <a:r>
              <a:rPr lang="en" sz="1600" b="1" dirty="0">
                <a:latin typeface="Kristen ITC" panose="03050502040202030202" pitchFamily="66" charset="0"/>
                <a:ea typeface="Coming Soon"/>
                <a:cs typeface="Coming Soon"/>
                <a:sym typeface="Coming Soon"/>
              </a:rPr>
              <a:t>16/60</a:t>
            </a:r>
            <a:r>
              <a:rPr lang="en" sz="1600" dirty="0">
                <a:latin typeface="Kristen ITC" panose="03050502040202030202" pitchFamily="66" charset="0"/>
                <a:ea typeface="Coming Soon"/>
                <a:cs typeface="Coming Soon"/>
                <a:sym typeface="Coming Soon"/>
              </a:rPr>
              <a:t> minutes per hour</a:t>
            </a:r>
          </a:p>
          <a:p>
            <a:pPr algn="ctr" rtl="0">
              <a:spcBef>
                <a:spcPts val="0"/>
              </a:spcBef>
              <a:buNone/>
            </a:pPr>
            <a:r>
              <a:rPr lang="en" sz="1600" dirty="0">
                <a:latin typeface="Kristen ITC" panose="03050502040202030202" pitchFamily="66" charset="0"/>
                <a:ea typeface="Coming Soon"/>
                <a:cs typeface="Coming Soon"/>
                <a:sym typeface="Coming Soon"/>
              </a:rPr>
              <a:t>Since there is 12 hours shown on the clock,</a:t>
            </a:r>
          </a:p>
          <a:p>
            <a:pPr lvl="0" algn="ctr" rtl="0">
              <a:spcBef>
                <a:spcPts val="0"/>
              </a:spcBef>
              <a:buNone/>
            </a:pPr>
            <a:r>
              <a:rPr lang="en" sz="1600" dirty="0">
                <a:latin typeface="Kristen ITC" panose="03050502040202030202" pitchFamily="66" charset="0"/>
                <a:ea typeface="Coming Soon"/>
                <a:cs typeface="Coming Soon"/>
                <a:sym typeface="Coming Soon"/>
              </a:rPr>
              <a:t>between 8 and 9 o’clock can be represented as </a:t>
            </a:r>
            <a:r>
              <a:rPr lang="en" sz="1600" b="1" dirty="0">
                <a:latin typeface="Kristen ITC" panose="03050502040202030202" pitchFamily="66" charset="0"/>
                <a:ea typeface="Coming Soon"/>
                <a:cs typeface="Coming Soon"/>
                <a:sym typeface="Coming Soon"/>
              </a:rPr>
              <a:t>1/12.</a:t>
            </a:r>
          </a:p>
          <a:p>
            <a:pPr lvl="0" algn="ctr" rtl="0">
              <a:spcBef>
                <a:spcPts val="0"/>
              </a:spcBef>
              <a:buNone/>
            </a:pPr>
            <a:r>
              <a:rPr lang="en" sz="1600" dirty="0">
                <a:latin typeface="Kristen ITC" panose="03050502040202030202" pitchFamily="66" charset="0"/>
                <a:ea typeface="Coming Soon"/>
                <a:cs typeface="Coming Soon"/>
                <a:sym typeface="Coming Soon"/>
              </a:rPr>
              <a:t>Also, there is </a:t>
            </a:r>
            <a:r>
              <a:rPr lang="en" sz="1600" b="1" dirty="0">
                <a:latin typeface="Kristen ITC" panose="03050502040202030202" pitchFamily="66" charset="0"/>
                <a:ea typeface="Coming Soon"/>
                <a:cs typeface="Coming Soon"/>
                <a:sym typeface="Coming Soon"/>
              </a:rPr>
              <a:t>360 degrees</a:t>
            </a:r>
            <a:r>
              <a:rPr lang="en" sz="1600" dirty="0">
                <a:latin typeface="Kristen ITC" panose="03050502040202030202" pitchFamily="66" charset="0"/>
                <a:ea typeface="Coming Soon"/>
                <a:cs typeface="Coming Soon"/>
                <a:sym typeface="Coming Soon"/>
              </a:rPr>
              <a:t> in a circle and our clock can be represented as a unit circle.</a:t>
            </a:r>
          </a:p>
          <a:p>
            <a:pPr lvl="0" rtl="0">
              <a:spcBef>
                <a:spcPts val="0"/>
              </a:spcBef>
              <a:buNone/>
            </a:pPr>
            <a:endParaRPr sz="1600" dirty="0">
              <a:latin typeface="Kristen ITC" panose="03050502040202030202" pitchFamily="66" charset="0"/>
              <a:ea typeface="Coming Soon"/>
              <a:cs typeface="Coming Soon"/>
              <a:sym typeface="Coming Soon"/>
            </a:endParaRPr>
          </a:p>
          <a:p>
            <a:pPr lvl="0" algn="ctr" rtl="0">
              <a:spcBef>
                <a:spcPts val="0"/>
              </a:spcBef>
              <a:buNone/>
            </a:pPr>
            <a:r>
              <a:rPr lang="en" sz="1600" dirty="0">
                <a:latin typeface="Kristen ITC" panose="03050502040202030202" pitchFamily="66" charset="0"/>
                <a:ea typeface="Coming Soon"/>
                <a:cs typeface="Coming Soon"/>
                <a:sym typeface="Coming Soon"/>
              </a:rPr>
              <a:t>So, </a:t>
            </a:r>
          </a:p>
          <a:p>
            <a:pPr lvl="0" algn="ctr" rtl="0">
              <a:spcBef>
                <a:spcPts val="0"/>
              </a:spcBef>
              <a:buNone/>
            </a:pPr>
            <a:r>
              <a:rPr lang="en" sz="1600" dirty="0">
                <a:latin typeface="Kristen ITC" panose="03050502040202030202" pitchFamily="66" charset="0"/>
                <a:ea typeface="Coming Soon"/>
                <a:cs typeface="Coming Soon"/>
                <a:sym typeface="Coming Soon"/>
              </a:rPr>
              <a:t>16/60 multiplied by 1/12 multiplied by 360 degrees = 8 degrees</a:t>
            </a:r>
          </a:p>
          <a:p>
            <a:pPr lvl="0" algn="ctr" rtl="0">
              <a:spcBef>
                <a:spcPts val="0"/>
              </a:spcBef>
              <a:buNone/>
            </a:pPr>
            <a:endParaRPr sz="1600" dirty="0">
              <a:latin typeface="Kristen ITC" panose="03050502040202030202" pitchFamily="66" charset="0"/>
              <a:ea typeface="Coming Soon"/>
              <a:cs typeface="Coming Soon"/>
              <a:sym typeface="Coming Soon"/>
            </a:endParaRPr>
          </a:p>
          <a:p>
            <a:pPr lvl="0" algn="ctr" rtl="0">
              <a:spcBef>
                <a:spcPts val="0"/>
              </a:spcBef>
              <a:buNone/>
            </a:pPr>
            <a:r>
              <a:rPr lang="en" sz="1600" dirty="0">
                <a:latin typeface="Kristen ITC" panose="03050502040202030202" pitchFamily="66" charset="0"/>
                <a:ea typeface="Coming Soon"/>
                <a:cs typeface="Coming Soon"/>
                <a:sym typeface="Coming Soon"/>
              </a:rPr>
              <a:t>Therefore, our hour hand is 8 degrees past 8 o’clock..</a:t>
            </a:r>
          </a:p>
        </p:txBody>
      </p:sp>
    </p:spTree>
    <p:extLst>
      <p:ext uri="{BB962C8B-B14F-4D97-AF65-F5344CB8AC3E}">
        <p14:creationId xmlns:p14="http://schemas.microsoft.com/office/powerpoint/2010/main" val="27438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55"/>
          <p:cNvPicPr preferRelativeResize="0"/>
          <p:nvPr/>
        </p:nvPicPr>
        <p:blipFill>
          <a:blip r:embed="rId2">
            <a:alphaModFix/>
          </a:blip>
          <a:stretch>
            <a:fillRect/>
          </a:stretch>
        </p:blipFill>
        <p:spPr>
          <a:xfrm>
            <a:off x="1066800" y="0"/>
            <a:ext cx="6934200" cy="6858000"/>
          </a:xfrm>
          <a:prstGeom prst="rect">
            <a:avLst/>
          </a:prstGeom>
          <a:noFill/>
          <a:ln>
            <a:noFill/>
          </a:ln>
        </p:spPr>
      </p:pic>
    </p:spTree>
    <p:extLst>
      <p:ext uri="{BB962C8B-B14F-4D97-AF65-F5344CB8AC3E}">
        <p14:creationId xmlns:p14="http://schemas.microsoft.com/office/powerpoint/2010/main" val="24532415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1183</TotalTime>
  <Words>405</Words>
  <Application>Microsoft Office PowerPoint</Application>
  <PresentationFormat>On-screen Show (4:3)</PresentationFormat>
  <Paragraphs>42</Paragraphs>
  <Slides>12</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Gulim</vt:lpstr>
      <vt:lpstr>Arial</vt:lpstr>
      <vt:lpstr>Calibri</vt:lpstr>
      <vt:lpstr>Century Gothic</vt:lpstr>
      <vt:lpstr>Coming Soon</vt:lpstr>
      <vt:lpstr>Kristen ITC</vt:lpstr>
      <vt:lpstr>MV Boli</vt:lpstr>
      <vt:lpstr>Wingdings 3</vt:lpstr>
      <vt:lpstr>Slice</vt:lpstr>
      <vt:lpstr>Rockin’ round the Clock</vt:lpstr>
      <vt:lpstr>PowerPoint Presentation</vt:lpstr>
      <vt:lpstr>PowerPoint Presentation</vt:lpstr>
      <vt:lpstr>What should we take into account?</vt:lpstr>
      <vt:lpstr>PowerPoint Presentation</vt:lpstr>
      <vt:lpstr>Hint One - minute hand</vt:lpstr>
      <vt:lpstr>PowerPoint Presentation</vt:lpstr>
      <vt:lpstr>Hint Two- hour hand</vt:lpstr>
      <vt:lpstr>PowerPoint Presentation</vt:lpstr>
      <vt:lpstr>Hint Three- hour hand</vt:lpstr>
      <vt:lpstr>PowerPoint Presentation</vt:lpstr>
      <vt:lpstr>Solution</vt:lpstr>
    </vt:vector>
  </TitlesOfParts>
  <Company>Indezine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Pearl</dc:creator>
  <cp:lastModifiedBy>Sara Popow</cp:lastModifiedBy>
  <cp:revision>38</cp:revision>
  <dcterms:created xsi:type="dcterms:W3CDTF">2012-08-30T07:02:46Z</dcterms:created>
  <dcterms:modified xsi:type="dcterms:W3CDTF">2015-02-26T17:38:41Z</dcterms:modified>
</cp:coreProperties>
</file>